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1"/>
  </p:notesMasterIdLst>
  <p:handoutMasterIdLst>
    <p:handoutMasterId r:id="rId22"/>
  </p:handoutMasterIdLst>
  <p:sldIdLst>
    <p:sldId id="261" r:id="rId3"/>
    <p:sldId id="275" r:id="rId4"/>
    <p:sldId id="268" r:id="rId5"/>
    <p:sldId id="276" r:id="rId6"/>
    <p:sldId id="278" r:id="rId7"/>
    <p:sldId id="279" r:id="rId8"/>
    <p:sldId id="280" r:id="rId9"/>
    <p:sldId id="281" r:id="rId10"/>
    <p:sldId id="304" r:id="rId11"/>
    <p:sldId id="308" r:id="rId12"/>
    <p:sldId id="306" r:id="rId13"/>
    <p:sldId id="309" r:id="rId14"/>
    <p:sldId id="305" r:id="rId15"/>
    <p:sldId id="307" r:id="rId16"/>
    <p:sldId id="311" r:id="rId17"/>
    <p:sldId id="310" r:id="rId18"/>
    <p:sldId id="303" r:id="rId19"/>
    <p:sldId id="269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0000"/>
    <a:srgbClr val="FF6B00"/>
    <a:srgbClr val="FF3700"/>
    <a:srgbClr val="FFA602"/>
    <a:srgbClr val="2F4D5D"/>
    <a:srgbClr val="1E1E1E"/>
    <a:srgbClr val="525252"/>
    <a:srgbClr val="005E77"/>
    <a:srgbClr val="DCE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807" autoAdjust="0"/>
  </p:normalViewPr>
  <p:slideViewPr>
    <p:cSldViewPr snapToGrid="0" snapToObjects="1">
      <p:cViewPr varScale="1">
        <p:scale>
          <a:sx n="99" d="100"/>
          <a:sy n="99" d="100"/>
        </p:scale>
        <p:origin x="1108" y="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4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20-12-2021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822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B933-0F9A-47D0-AB62-16BA5CAFB752}" type="datetime1">
              <a:rPr lang="nl-BE" smtClean="0"/>
              <a:t>20/12/2021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12D3-A8F1-4A80-BA4B-79B73C4BF3EB}" type="datetime1">
              <a:rPr lang="nl-BE" smtClean="0"/>
              <a:t>20/12/2021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DA2C-E988-46F8-BB9C-681CF7C01989}" type="datetime1">
              <a:rPr lang="nl-BE" smtClean="0"/>
              <a:t>20/12/2021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C0EA9-40F3-4A81-8627-83E37E659D83}" type="datetime1">
              <a:rPr lang="nl-BE" smtClean="0"/>
              <a:t>20/12/2021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7A68-CF5D-4B66-A925-6D415AB8DB74}" type="datetime1">
              <a:rPr lang="nl-BE" smtClean="0"/>
              <a:t>20/12/2021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F206-A2AC-4F97-8B03-59EEE57FE1ED}" type="datetime1">
              <a:rPr lang="nl-BE" smtClean="0"/>
              <a:t>20/12/2021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08C70-E4EF-4AA8-B4AA-172DDD3D8F4A}" type="datetime1">
              <a:rPr lang="nl-BE" smtClean="0"/>
              <a:t>20/12/2021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4BF-071F-4081-A3D9-8E89EAA31BA5}" type="datetime1">
              <a:rPr lang="nl-BE" smtClean="0"/>
              <a:t>20/12/2021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1C8E-FD58-48E1-A1E5-8B836643C13A}" type="datetime1">
              <a:rPr lang="nl-BE" smtClean="0"/>
              <a:t>20/12/2021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43E-18E6-4C94-AF14-7921EFE91C00}" type="datetime1">
              <a:rPr lang="nl-BE" smtClean="0"/>
              <a:t>20/12/2021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F2D40D2-3E38-4B48-A376-EF24F2A39BFE}" type="datetime1">
              <a:rPr lang="nl-BE" smtClean="0"/>
              <a:t>20/12/2021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5C33D31-155B-47C9-B836-CE3B2A10F502}" type="datetime1">
              <a:rPr lang="nl-BE" smtClean="0"/>
              <a:t>20/12/2021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Tweede tussentijdse presentatie</a:t>
            </a:r>
            <a:br>
              <a:rPr lang="nl-NL" dirty="0"/>
            </a:br>
            <a:br>
              <a:rPr lang="nl-NL" dirty="0"/>
            </a:br>
            <a:r>
              <a:rPr lang="nl-NL" sz="1800" dirty="0"/>
              <a:t>Parket Style Transfer: Afbeeldingen Hercreëren met Houten Pixels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Matthias Vandersanden</a:t>
            </a:r>
            <a:endParaRPr lang="nl-NL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3D4C44A-8D67-4D20-8833-BEDDEB23D6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850" r="15850"/>
          <a:stretch/>
        </p:blipFill>
        <p:spPr>
          <a:xfrm>
            <a:off x="7541777" y="635985"/>
            <a:ext cx="4650223" cy="4468813"/>
          </a:xfr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09F03A-B7E1-4585-A9B7-AD0E04E9A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Shape</a:t>
            </a:r>
          </a:p>
          <a:p>
            <a:pPr lvl="1"/>
            <a:r>
              <a:rPr lang="nl-NL" dirty="0"/>
              <a:t>Bevat de coördinaten van de polygon</a:t>
            </a:r>
          </a:p>
          <a:p>
            <a:r>
              <a:rPr lang="nl-NL" dirty="0"/>
              <a:t>Offsets</a:t>
            </a:r>
          </a:p>
          <a:p>
            <a:pPr lvl="1"/>
            <a:r>
              <a:rPr lang="nl-NL" dirty="0"/>
              <a:t>Source</a:t>
            </a:r>
          </a:p>
          <a:p>
            <a:pPr lvl="1"/>
            <a:r>
              <a:rPr lang="nl-NL" dirty="0"/>
              <a:t>Target</a:t>
            </a:r>
          </a:p>
          <a:p>
            <a:r>
              <a:rPr lang="nl-NL" dirty="0"/>
              <a:t>Mask</a:t>
            </a:r>
          </a:p>
          <a:p>
            <a:pPr lvl="1"/>
            <a:r>
              <a:rPr lang="nl-NL" dirty="0"/>
              <a:t>Herberekend if needed</a:t>
            </a:r>
          </a:p>
          <a:p>
            <a:r>
              <a:rPr lang="nl-NL" dirty="0"/>
              <a:t>Bedekt altijd de origine seedpoint locatie</a:t>
            </a:r>
          </a:p>
          <a:p>
            <a:r>
              <a:rPr lang="nl-NL" dirty="0"/>
              <a:t>Definieert een set van mogelijke mutaties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092C0-0D18-4292-BD0E-DB46D8E65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3234C-CB17-4901-94F1-D70660CC3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03E071-B5DD-4476-AC69-A53939CC7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Patches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2F4EEA-BBB6-47E3-8AB9-16A8FAC4D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1"/>
          <a:stretch/>
        </p:blipFill>
        <p:spPr>
          <a:xfrm>
            <a:off x="8530200" y="207036"/>
            <a:ext cx="3433293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03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4841A8-4708-44CF-BDC3-22B5CA3ED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Mondriaan patch</a:t>
            </a:r>
          </a:p>
          <a:p>
            <a:pPr lvl="1"/>
            <a:r>
              <a:rPr lang="nl-NL" dirty="0"/>
              <a:t>Op dit moment 4 mutaties</a:t>
            </a:r>
            <a:r>
              <a:rPr lang="en-US" dirty="0"/>
              <a:t>: </a:t>
            </a:r>
            <a:r>
              <a:rPr lang="en-US" dirty="0" err="1"/>
              <a:t>Groei</a:t>
            </a:r>
            <a:r>
              <a:rPr lang="en-US" dirty="0"/>
              <a:t> in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richting</a:t>
            </a:r>
            <a:endParaRPr lang="en-US" dirty="0"/>
          </a:p>
          <a:p>
            <a:pPr lvl="1"/>
            <a:r>
              <a:rPr lang="en-US" dirty="0"/>
              <a:t>Axis aligned</a:t>
            </a:r>
          </a:p>
          <a:p>
            <a:pPr lvl="1"/>
            <a:endParaRPr lang="en-US" dirty="0"/>
          </a:p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patch</a:t>
            </a:r>
          </a:p>
          <a:p>
            <a:pPr lvl="1"/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paar</a:t>
            </a:r>
            <a:r>
              <a:rPr lang="en-US" dirty="0"/>
              <a:t> </a:t>
            </a:r>
            <a:r>
              <a:rPr lang="en-US" dirty="0" err="1"/>
              <a:t>willekeurige</a:t>
            </a:r>
            <a:r>
              <a:rPr lang="en-US" dirty="0"/>
              <a:t> </a:t>
            </a:r>
            <a:r>
              <a:rPr lang="en-US" dirty="0" err="1"/>
              <a:t>mutaties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gekozen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uitgeprobeerd</a:t>
            </a:r>
            <a:endParaRPr lang="en-US" dirty="0"/>
          </a:p>
          <a:p>
            <a:pPr lvl="1"/>
            <a:r>
              <a:rPr lang="en-US" dirty="0"/>
              <a:t>De </a:t>
            </a:r>
            <a:r>
              <a:rPr lang="en-US" dirty="0" err="1"/>
              <a:t>beste</a:t>
            </a:r>
            <a:r>
              <a:rPr lang="en-US" dirty="0"/>
              <a:t> </a:t>
            </a:r>
            <a:r>
              <a:rPr lang="en-US" dirty="0" err="1"/>
              <a:t>mutatie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uitgevoerd</a:t>
            </a:r>
            <a:endParaRPr lang="en-US" dirty="0"/>
          </a:p>
          <a:p>
            <a:pPr lvl="1"/>
            <a:r>
              <a:rPr lang="en-US" dirty="0"/>
              <a:t>Patches </a:t>
            </a:r>
            <a:r>
              <a:rPr lang="en-US" dirty="0" err="1"/>
              <a:t>groeien</a:t>
            </a:r>
            <a:r>
              <a:rPr lang="en-US" dirty="0"/>
              <a:t> tot </a:t>
            </a:r>
            <a:r>
              <a:rPr lang="en-US" dirty="0" err="1"/>
              <a:t>ze</a:t>
            </a:r>
            <a:r>
              <a:rPr lang="en-US" dirty="0"/>
              <a:t> </a:t>
            </a:r>
            <a:r>
              <a:rPr lang="en-US" dirty="0" err="1"/>
              <a:t>botsen</a:t>
            </a:r>
            <a:r>
              <a:rPr lang="en-US" dirty="0"/>
              <a:t> </a:t>
            </a:r>
            <a:r>
              <a:rPr lang="en-US" dirty="0" err="1"/>
              <a:t>tegen</a:t>
            </a:r>
            <a:r>
              <a:rPr lang="en-US" dirty="0"/>
              <a:t> </a:t>
            </a:r>
            <a:r>
              <a:rPr lang="en-US" dirty="0" err="1"/>
              <a:t>hun</a:t>
            </a:r>
            <a:r>
              <a:rPr lang="en-US" dirty="0"/>
              <a:t> </a:t>
            </a:r>
            <a:r>
              <a:rPr lang="en-US" dirty="0" err="1"/>
              <a:t>buren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~ Simulated annealing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B37F88-C647-4107-B2F6-8E038606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78EA1-D412-46E1-B910-114C9E3B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944B91-F1FE-4D11-9C5B-7BCCAA072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25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57D8FAB-7394-4E0A-AEDA-704F8FCFE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59036"/>
            <a:ext cx="5906559" cy="295328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BAC559-A262-4872-8597-A13340D3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7DA2C-C18C-40A7-87EE-EF60EC57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C89B67-BB2C-40EF-8DCF-6D8CE83F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Eerste poging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9E2F1D-4FF9-4C0B-AE6A-3E87E55DC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642" y="1359036"/>
            <a:ext cx="5868358" cy="295328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26451C9-DB81-4687-B6D4-61282F63CDAE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5906559" y="2835676"/>
            <a:ext cx="4170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06BD537-A367-48B9-8D4C-3F80BEDFF400}"/>
              </a:ext>
            </a:extLst>
          </p:cNvPr>
          <p:cNvSpPr txBox="1"/>
          <p:nvPr/>
        </p:nvSpPr>
        <p:spPr>
          <a:xfrm>
            <a:off x="355600" y="4842933"/>
            <a:ext cx="6739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Schaling nog niet in orde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Rotaties gaan betere resultaten geven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Kleur wordt nog niet juist gebruikt </a:t>
            </a:r>
            <a:r>
              <a:rPr lang="nl-NL" dirty="0">
                <a:sym typeface="Wingdings" panose="05000000000000000000" pitchFamily="2" charset="2"/>
              </a:rPr>
              <a:t> probleem met features?</a:t>
            </a:r>
            <a:r>
              <a:rPr lang="nl-NL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50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165684-A8CF-4676-AD6F-8321CB4D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Initiële schalering</a:t>
            </a:r>
          </a:p>
          <a:p>
            <a:pPr lvl="1"/>
            <a:r>
              <a:rPr lang="nl-NL" dirty="0"/>
              <a:t>Downsample of upsample target</a:t>
            </a:r>
          </a:p>
          <a:p>
            <a:pPr lvl="1"/>
            <a:r>
              <a:rPr lang="nl-NL" dirty="0"/>
              <a:t>Op dit moment: 1 pixel in source patch = 1 pixel in target</a:t>
            </a:r>
          </a:p>
          <a:p>
            <a:endParaRPr lang="nl-NL" dirty="0"/>
          </a:p>
          <a:p>
            <a:r>
              <a:rPr lang="nl-NL" dirty="0"/>
              <a:t>Toevoegen van rotaties</a:t>
            </a:r>
          </a:p>
          <a:p>
            <a:pPr lvl="1"/>
            <a:r>
              <a:rPr lang="nl-NL" dirty="0"/>
              <a:t>Op dit moment: axis aligned patches in source texture</a:t>
            </a:r>
          </a:p>
          <a:p>
            <a:endParaRPr lang="nl-NL" dirty="0"/>
          </a:p>
          <a:p>
            <a:r>
              <a:rPr lang="nl-NL" dirty="0"/>
              <a:t>Spelen met features</a:t>
            </a:r>
          </a:p>
          <a:p>
            <a:pPr lvl="1"/>
            <a:r>
              <a:rPr lang="nl-NL" dirty="0"/>
              <a:t>Toevoegen van Gabor filters?</a:t>
            </a:r>
          </a:p>
          <a:p>
            <a:endParaRPr lang="nl-NL" dirty="0"/>
          </a:p>
          <a:p>
            <a:r>
              <a:rPr lang="nl-NL" dirty="0"/>
              <a:t>Versnellen van het algoritme	</a:t>
            </a:r>
          </a:p>
          <a:p>
            <a:pPr lvl="1"/>
            <a:r>
              <a:rPr lang="nl-NL" dirty="0"/>
              <a:t>OpenMP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C9150-3E8B-4DB8-A5E1-D77DE8FE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FC097-B109-4DC9-B3C9-1FE3E346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077B5-F659-4DE5-A2D5-7C9D4291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ToDo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6D7081-23F7-4672-8E11-8E1D81C3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901" y="1656000"/>
            <a:ext cx="2289099" cy="1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33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DA9D09A8-1FE3-45B4-A807-4407C8C804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8498692" y="468672"/>
            <a:ext cx="2743199" cy="2733176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165684-A8CF-4676-AD6F-8321CB4DC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/>
              <a:t>Patches worden opgeslagen in een lijst</a:t>
            </a:r>
          </a:p>
          <a:p>
            <a:pPr lvl="1"/>
            <a:r>
              <a:rPr lang="nl-NL" dirty="0"/>
              <a:t>Betere datastructuur vinden</a:t>
            </a:r>
          </a:p>
          <a:p>
            <a:endParaRPr lang="nl-NL" dirty="0"/>
          </a:p>
          <a:p>
            <a:r>
              <a:rPr lang="nl-NL" dirty="0"/>
              <a:t>Patch collision is afgestemd op Mondriaan patches</a:t>
            </a:r>
          </a:p>
          <a:p>
            <a:pPr lvl="1"/>
            <a:r>
              <a:rPr lang="nl-NL" dirty="0"/>
              <a:t>Algemeen maken</a:t>
            </a:r>
          </a:p>
          <a:p>
            <a:endParaRPr lang="nl-NL" dirty="0"/>
          </a:p>
          <a:p>
            <a:r>
              <a:rPr lang="nl-NL" dirty="0"/>
              <a:t>Spawnen van nieuwe patches</a:t>
            </a:r>
          </a:p>
          <a:p>
            <a:pPr lvl="1"/>
            <a:r>
              <a:rPr lang="nl-NL" dirty="0"/>
              <a:t>De target moet opgevuld worden</a:t>
            </a:r>
          </a:p>
          <a:p>
            <a:pPr lvl="1"/>
            <a:r>
              <a:rPr lang="nl-NL" dirty="0"/>
              <a:t>Als een mutatie niet over een threshold geraakt, spawnen we een nieuwe seedpoint</a:t>
            </a:r>
          </a:p>
          <a:p>
            <a:endParaRPr lang="en-US" dirty="0"/>
          </a:p>
          <a:p>
            <a:r>
              <a:rPr lang="en-US" dirty="0"/>
              <a:t>Op </a:t>
            </a:r>
            <a:r>
              <a:rPr lang="en-US" dirty="0" err="1"/>
              <a:t>dit</a:t>
            </a:r>
            <a:r>
              <a:rPr lang="en-US" dirty="0"/>
              <a:t> moment </a:t>
            </a:r>
            <a:r>
              <a:rPr lang="en-US" dirty="0" err="1"/>
              <a:t>enkel</a:t>
            </a:r>
            <a:r>
              <a:rPr lang="en-US" dirty="0"/>
              <a:t> </a:t>
            </a:r>
            <a:r>
              <a:rPr lang="en-US" dirty="0" err="1"/>
              <a:t>lokale</a:t>
            </a:r>
            <a:r>
              <a:rPr lang="en-US" dirty="0"/>
              <a:t> </a:t>
            </a:r>
            <a:r>
              <a:rPr lang="en-US" dirty="0" err="1"/>
              <a:t>optimisatie</a:t>
            </a:r>
            <a:r>
              <a:rPr lang="en-US" dirty="0"/>
              <a:t>: </a:t>
            </a:r>
            <a:r>
              <a:rPr lang="en-US" dirty="0" err="1"/>
              <a:t>uiteindelijk</a:t>
            </a:r>
            <a:r>
              <a:rPr lang="en-US" dirty="0"/>
              <a:t> </a:t>
            </a:r>
            <a:r>
              <a:rPr lang="en-US" dirty="0" err="1"/>
              <a:t>moeten</a:t>
            </a:r>
            <a:r>
              <a:rPr lang="en-US" dirty="0"/>
              <a:t> we </a:t>
            </a:r>
            <a:r>
              <a:rPr lang="en-US" dirty="0" err="1"/>
              <a:t>globaal</a:t>
            </a:r>
            <a:r>
              <a:rPr lang="en-US" dirty="0"/>
              <a:t> </a:t>
            </a:r>
            <a:r>
              <a:rPr lang="en-US" dirty="0" err="1"/>
              <a:t>kijken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C9150-3E8B-4DB8-A5E1-D77DE8FE3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FC097-B109-4DC9-B3C9-1FE3E346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0077B5-F659-4DE5-A2D5-7C9D42917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62000"/>
            <a:ext cx="11041200" cy="1152000"/>
          </a:xfrm>
        </p:spPr>
        <p:txBody>
          <a:bodyPr/>
          <a:lstStyle/>
          <a:p>
            <a:r>
              <a:rPr lang="nl-NL" dirty="0"/>
              <a:t>ToDo</a:t>
            </a:r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C4F857D-1922-42D8-A495-8EE4739359A1}"/>
              </a:ext>
            </a:extLst>
          </p:cNvPr>
          <p:cNvGrpSpPr/>
          <p:nvPr/>
        </p:nvGrpSpPr>
        <p:grpSpPr>
          <a:xfrm>
            <a:off x="8498692" y="461160"/>
            <a:ext cx="2750711" cy="2750713"/>
            <a:chOff x="8498692" y="461160"/>
            <a:chExt cx="2750711" cy="2750713"/>
          </a:xfrm>
        </p:grpSpPr>
        <p:sp>
          <p:nvSpPr>
            <p:cNvPr id="21" name="Rektangel 20">
              <a:extLst>
                <a:ext uri="{FF2B5EF4-FFF2-40B4-BE49-F238E27FC236}">
                  <a16:creationId xmlns:a16="http://schemas.microsoft.com/office/drawing/2014/main" id="{838D3D1C-A183-44C3-8E65-905E426B3F99}"/>
                </a:ext>
              </a:extLst>
            </p:cNvPr>
            <p:cNvSpPr/>
            <p:nvPr/>
          </p:nvSpPr>
          <p:spPr>
            <a:xfrm>
              <a:off x="8498692" y="461160"/>
              <a:ext cx="2743200" cy="2743200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  <a:ln w="180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endParaRPr lang="de-DE" dirty="0">
                <a:solidFill>
                  <a:srgbClr val="000000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403A83D-4F51-40F3-B0BB-EFFE4D1B4BFB}"/>
                </a:ext>
              </a:extLst>
            </p:cNvPr>
            <p:cNvGrpSpPr/>
            <p:nvPr/>
          </p:nvGrpSpPr>
          <p:grpSpPr>
            <a:xfrm>
              <a:off x="8498692" y="1010160"/>
              <a:ext cx="2750711" cy="1674254"/>
              <a:chOff x="8498692" y="1010160"/>
              <a:chExt cx="2750711" cy="1674254"/>
            </a:xfrm>
          </p:grpSpPr>
          <p:sp>
            <p:nvSpPr>
              <p:cNvPr id="12" name="Conexão reta 11">
                <a:extLst>
                  <a:ext uri="{FF2B5EF4-FFF2-40B4-BE49-F238E27FC236}">
                    <a16:creationId xmlns:a16="http://schemas.microsoft.com/office/drawing/2014/main" id="{C048CAB8-2C85-46EB-AC27-C4F00B780490}"/>
                  </a:ext>
                </a:extLst>
              </p:cNvPr>
              <p:cNvSpPr/>
              <p:nvPr/>
            </p:nvSpPr>
            <p:spPr>
              <a:xfrm>
                <a:off x="8506203" y="1010160"/>
                <a:ext cx="2743200" cy="0"/>
              </a:xfrm>
              <a:prstGeom prst="line">
                <a:avLst/>
              </a:prstGeom>
              <a:solidFill>
                <a:srgbClr val="000000">
                  <a:alpha val="5000"/>
                </a:srgbClr>
              </a:solidFill>
              <a:ln w="18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endParaRPr lang="it-IT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Conexão reta 11">
                <a:extLst>
                  <a:ext uri="{FF2B5EF4-FFF2-40B4-BE49-F238E27FC236}">
                    <a16:creationId xmlns:a16="http://schemas.microsoft.com/office/drawing/2014/main" id="{D7D014E8-FB59-41CD-A1AF-15A09D60F685}"/>
                  </a:ext>
                </a:extLst>
              </p:cNvPr>
              <p:cNvSpPr/>
              <p:nvPr/>
            </p:nvSpPr>
            <p:spPr>
              <a:xfrm>
                <a:off x="8498692" y="1567413"/>
                <a:ext cx="2743200" cy="0"/>
              </a:xfrm>
              <a:prstGeom prst="line">
                <a:avLst/>
              </a:prstGeom>
              <a:solidFill>
                <a:srgbClr val="000000">
                  <a:alpha val="5000"/>
                </a:srgbClr>
              </a:solidFill>
              <a:ln w="18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endParaRPr lang="it-IT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Conexão reta 11">
                <a:extLst>
                  <a:ext uri="{FF2B5EF4-FFF2-40B4-BE49-F238E27FC236}">
                    <a16:creationId xmlns:a16="http://schemas.microsoft.com/office/drawing/2014/main" id="{48CB6A3E-48BB-4311-9A3B-9849E03F75B3}"/>
                  </a:ext>
                </a:extLst>
              </p:cNvPr>
              <p:cNvSpPr/>
              <p:nvPr/>
            </p:nvSpPr>
            <p:spPr>
              <a:xfrm>
                <a:off x="8506203" y="2089007"/>
                <a:ext cx="2743200" cy="0"/>
              </a:xfrm>
              <a:prstGeom prst="line">
                <a:avLst/>
              </a:prstGeom>
              <a:solidFill>
                <a:srgbClr val="000000">
                  <a:alpha val="5000"/>
                </a:srgbClr>
              </a:solidFill>
              <a:ln w="18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endParaRPr lang="it-IT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Conexão reta 11">
                <a:extLst>
                  <a:ext uri="{FF2B5EF4-FFF2-40B4-BE49-F238E27FC236}">
                    <a16:creationId xmlns:a16="http://schemas.microsoft.com/office/drawing/2014/main" id="{66A9A776-EDE2-4967-949D-F4D81B283AF9}"/>
                  </a:ext>
                </a:extLst>
              </p:cNvPr>
              <p:cNvSpPr/>
              <p:nvPr/>
            </p:nvSpPr>
            <p:spPr>
              <a:xfrm>
                <a:off x="8498692" y="2684414"/>
                <a:ext cx="2743200" cy="0"/>
              </a:xfrm>
              <a:prstGeom prst="line">
                <a:avLst/>
              </a:prstGeom>
              <a:solidFill>
                <a:srgbClr val="000000">
                  <a:alpha val="5000"/>
                </a:srgbClr>
              </a:solidFill>
              <a:ln w="18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endParaRPr lang="it-IT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8AFF41E-FB6E-4F32-B3E0-8E1C887EAA5A}"/>
                </a:ext>
              </a:extLst>
            </p:cNvPr>
            <p:cNvGrpSpPr/>
            <p:nvPr/>
          </p:nvGrpSpPr>
          <p:grpSpPr>
            <a:xfrm rot="5400000">
              <a:off x="8502447" y="999390"/>
              <a:ext cx="2750712" cy="1674254"/>
              <a:chOff x="8651092" y="1162560"/>
              <a:chExt cx="2750712" cy="1674254"/>
            </a:xfrm>
          </p:grpSpPr>
          <p:sp>
            <p:nvSpPr>
              <p:cNvPr id="55" name="Conexão reta 11">
                <a:extLst>
                  <a:ext uri="{FF2B5EF4-FFF2-40B4-BE49-F238E27FC236}">
                    <a16:creationId xmlns:a16="http://schemas.microsoft.com/office/drawing/2014/main" id="{FC743972-289F-4BB2-81C4-47E21592E422}"/>
                  </a:ext>
                </a:extLst>
              </p:cNvPr>
              <p:cNvSpPr/>
              <p:nvPr/>
            </p:nvSpPr>
            <p:spPr>
              <a:xfrm>
                <a:off x="8658604" y="1162560"/>
                <a:ext cx="2743200" cy="0"/>
              </a:xfrm>
              <a:prstGeom prst="line">
                <a:avLst/>
              </a:prstGeom>
              <a:solidFill>
                <a:srgbClr val="000000">
                  <a:alpha val="5000"/>
                </a:srgbClr>
              </a:solidFill>
              <a:ln w="18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endParaRPr lang="it-IT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Conexão reta 11">
                <a:extLst>
                  <a:ext uri="{FF2B5EF4-FFF2-40B4-BE49-F238E27FC236}">
                    <a16:creationId xmlns:a16="http://schemas.microsoft.com/office/drawing/2014/main" id="{E6ED2322-74DD-445F-BAB0-D7C74DD08450}"/>
                  </a:ext>
                </a:extLst>
              </p:cNvPr>
              <p:cNvSpPr/>
              <p:nvPr/>
            </p:nvSpPr>
            <p:spPr>
              <a:xfrm>
                <a:off x="8651092" y="1719813"/>
                <a:ext cx="2743200" cy="0"/>
              </a:xfrm>
              <a:prstGeom prst="line">
                <a:avLst/>
              </a:prstGeom>
              <a:solidFill>
                <a:srgbClr val="000000">
                  <a:alpha val="5000"/>
                </a:srgbClr>
              </a:solidFill>
              <a:ln w="18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endParaRPr lang="it-IT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Conexão reta 11">
                <a:extLst>
                  <a:ext uri="{FF2B5EF4-FFF2-40B4-BE49-F238E27FC236}">
                    <a16:creationId xmlns:a16="http://schemas.microsoft.com/office/drawing/2014/main" id="{CDC4655E-4387-4C56-A705-04567EC1E22C}"/>
                  </a:ext>
                </a:extLst>
              </p:cNvPr>
              <p:cNvSpPr/>
              <p:nvPr/>
            </p:nvSpPr>
            <p:spPr>
              <a:xfrm>
                <a:off x="8658603" y="2241407"/>
                <a:ext cx="2743200" cy="0"/>
              </a:xfrm>
              <a:prstGeom prst="line">
                <a:avLst/>
              </a:prstGeom>
              <a:solidFill>
                <a:srgbClr val="000000">
                  <a:alpha val="5000"/>
                </a:srgbClr>
              </a:solidFill>
              <a:ln w="18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endParaRPr lang="it-IT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Conexão reta 11">
                <a:extLst>
                  <a:ext uri="{FF2B5EF4-FFF2-40B4-BE49-F238E27FC236}">
                    <a16:creationId xmlns:a16="http://schemas.microsoft.com/office/drawing/2014/main" id="{866743DF-18B8-44A1-901D-E155DD12B410}"/>
                  </a:ext>
                </a:extLst>
              </p:cNvPr>
              <p:cNvSpPr/>
              <p:nvPr/>
            </p:nvSpPr>
            <p:spPr>
              <a:xfrm>
                <a:off x="8651092" y="2836814"/>
                <a:ext cx="2743200" cy="0"/>
              </a:xfrm>
              <a:prstGeom prst="line">
                <a:avLst/>
              </a:prstGeom>
              <a:solidFill>
                <a:srgbClr val="000000">
                  <a:alpha val="5000"/>
                </a:srgbClr>
              </a:solidFill>
              <a:ln w="18000"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rtlCol="0" anchor="ctr" anchorCtr="1"/>
              <a:lstStyle/>
              <a:p>
                <a:endParaRPr lang="it-IT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0" name="Retvinklet trekant 29">
            <a:extLst>
              <a:ext uri="{FF2B5EF4-FFF2-40B4-BE49-F238E27FC236}">
                <a16:creationId xmlns:a16="http://schemas.microsoft.com/office/drawing/2014/main" id="{F8CF9FF7-CEF8-4E7B-B41F-9FB51C00B137}"/>
              </a:ext>
            </a:extLst>
          </p:cNvPr>
          <p:cNvSpPr/>
          <p:nvPr/>
        </p:nvSpPr>
        <p:spPr>
          <a:xfrm>
            <a:off x="10011960" y="706475"/>
            <a:ext cx="1097280" cy="548640"/>
          </a:xfrm>
          <a:prstGeom prst="rtTriangle">
            <a:avLst/>
          </a:prstGeom>
          <a:solidFill>
            <a:srgbClr val="7F7F7F"/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fr-FR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İkizkenar Üçgen 25">
            <a:extLst>
              <a:ext uri="{FF2B5EF4-FFF2-40B4-BE49-F238E27FC236}">
                <a16:creationId xmlns:a16="http://schemas.microsoft.com/office/drawing/2014/main" id="{6517893E-3646-4D0B-82F8-B50BCAE3AD0C}"/>
              </a:ext>
            </a:extLst>
          </p:cNvPr>
          <p:cNvSpPr/>
          <p:nvPr/>
        </p:nvSpPr>
        <p:spPr>
          <a:xfrm rot="2134591">
            <a:off x="9038048" y="1198800"/>
            <a:ext cx="1097280" cy="914400"/>
          </a:xfrm>
          <a:prstGeom prst="triangle">
            <a:avLst/>
          </a:prstGeom>
          <a:solidFill>
            <a:srgbClr val="7F7F7F"/>
          </a:solidFill>
          <a:ln w="180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r>
              <a:rPr lang="nl-NL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F04AD04-40A7-4650-85B6-A03E392D987B}"/>
              </a:ext>
            </a:extLst>
          </p:cNvPr>
          <p:cNvGrpSpPr/>
          <p:nvPr/>
        </p:nvGrpSpPr>
        <p:grpSpPr>
          <a:xfrm>
            <a:off x="6548373" y="-196864"/>
            <a:ext cx="5419685" cy="3021727"/>
            <a:chOff x="6548373" y="-196864"/>
            <a:chExt cx="5419685" cy="3021727"/>
          </a:xfrm>
        </p:grpSpPr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AD5F07D0-C392-4B90-95E9-AA5CAB7C6FA7}"/>
                </a:ext>
              </a:extLst>
            </p:cNvPr>
            <p:cNvSpPr/>
            <p:nvPr/>
          </p:nvSpPr>
          <p:spPr>
            <a:xfrm>
              <a:off x="6548373" y="819622"/>
              <a:ext cx="2826913" cy="1011341"/>
            </a:xfrm>
            <a:prstGeom prst="arc">
              <a:avLst>
                <a:gd name="adj1" fmla="val 16200000"/>
                <a:gd name="adj2" fmla="val 21556762"/>
              </a:avLst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A5E0DE83-CA59-4BD5-AEB6-7A152CFCABBA}"/>
                </a:ext>
              </a:extLst>
            </p:cNvPr>
            <p:cNvSpPr/>
            <p:nvPr/>
          </p:nvSpPr>
          <p:spPr>
            <a:xfrm>
              <a:off x="7105747" y="-196864"/>
              <a:ext cx="2826913" cy="3021727"/>
            </a:xfrm>
            <a:prstGeom prst="arc">
              <a:avLst>
                <a:gd name="adj1" fmla="val 19040298"/>
                <a:gd name="adj2" fmla="val 21556762"/>
              </a:avLst>
            </a:prstGeom>
            <a:ln w="28575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6D04DD45-E82B-406D-8101-5F46860F9D4A}"/>
                </a:ext>
              </a:extLst>
            </p:cNvPr>
            <p:cNvSpPr/>
            <p:nvPr/>
          </p:nvSpPr>
          <p:spPr>
            <a:xfrm rot="16382241">
              <a:off x="11002770" y="300516"/>
              <a:ext cx="829865" cy="885116"/>
            </a:xfrm>
            <a:prstGeom prst="arc">
              <a:avLst>
                <a:gd name="adj1" fmla="val 16200000"/>
                <a:gd name="adj2" fmla="val 1171672"/>
              </a:avLst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700796-4589-4EFD-A9EF-019102383A05}"/>
                </a:ext>
              </a:extLst>
            </p:cNvPr>
            <p:cNvSpPr txBox="1"/>
            <p:nvPr/>
          </p:nvSpPr>
          <p:spPr>
            <a:xfrm>
              <a:off x="11565384" y="14833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{ }</a:t>
              </a:r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71819DE-2589-429C-BDA0-012703B09986}"/>
                </a:ext>
              </a:extLst>
            </p:cNvPr>
            <p:cNvSpPr txBox="1"/>
            <p:nvPr/>
          </p:nvSpPr>
          <p:spPr>
            <a:xfrm>
              <a:off x="9228583" y="-15775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{ 1, 2 }</a:t>
              </a:r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F0E9E09-2FBF-49E9-84FD-A11C4B4981C7}"/>
                </a:ext>
              </a:extLst>
            </p:cNvPr>
            <p:cNvSpPr txBox="1"/>
            <p:nvPr/>
          </p:nvSpPr>
          <p:spPr>
            <a:xfrm>
              <a:off x="7383691" y="611463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{ 1 }</a:t>
              </a:r>
              <a:endParaRPr lang="en-US" dirty="0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BD33B173-245D-4679-8337-7AAEDDC74CF5}"/>
              </a:ext>
            </a:extLst>
          </p:cNvPr>
          <p:cNvSpPr/>
          <p:nvPr/>
        </p:nvSpPr>
        <p:spPr>
          <a:xfrm>
            <a:off x="8498692" y="1010160"/>
            <a:ext cx="1651468" cy="1666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8334C1-4CD2-4C84-8A99-0CDEA10BDC78}"/>
              </a:ext>
            </a:extLst>
          </p:cNvPr>
          <p:cNvSpPr txBox="1"/>
          <p:nvPr/>
        </p:nvSpPr>
        <p:spPr>
          <a:xfrm>
            <a:off x="8616008" y="984219"/>
            <a:ext cx="191286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400" dirty="0"/>
              <a:t>{}  {} {2}</a:t>
            </a:r>
          </a:p>
          <a:p>
            <a:r>
              <a:rPr lang="nl-NL" sz="3400" dirty="0"/>
              <a:t>{}  {}  {}</a:t>
            </a:r>
          </a:p>
          <a:p>
            <a:r>
              <a:rPr lang="nl-NL" sz="3400" dirty="0"/>
              <a:t>{}  {}  {}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87749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70" grpId="0" animBg="1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8B7F21-9260-4F9B-BFC4-8986F64E8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Inverse mutatie van patches</a:t>
            </a:r>
          </a:p>
          <a:p>
            <a:pPr lvl="1"/>
            <a:r>
              <a:rPr lang="nl-NL" dirty="0"/>
              <a:t>Patches verkleinen om anderen te laten groeien</a:t>
            </a:r>
          </a:p>
          <a:p>
            <a:pPr lvl="1"/>
            <a:endParaRPr lang="nl-NL" dirty="0"/>
          </a:p>
          <a:p>
            <a:r>
              <a:rPr lang="en-US" dirty="0" err="1"/>
              <a:t>Slimme</a:t>
            </a:r>
            <a:r>
              <a:rPr lang="en-US" dirty="0"/>
              <a:t> matching</a:t>
            </a:r>
          </a:p>
          <a:p>
            <a:pPr lvl="1"/>
            <a:r>
              <a:rPr lang="en-US" dirty="0"/>
              <a:t>Hoe </a:t>
            </a:r>
            <a:r>
              <a:rPr lang="en-US" dirty="0" err="1"/>
              <a:t>meer</a:t>
            </a:r>
            <a:r>
              <a:rPr lang="en-US" dirty="0"/>
              <a:t> we </a:t>
            </a:r>
            <a:r>
              <a:rPr lang="en-US" dirty="0" err="1"/>
              <a:t>coveren</a:t>
            </a:r>
            <a:r>
              <a:rPr lang="en-US" dirty="0"/>
              <a:t>, hoe </a:t>
            </a:r>
            <a:r>
              <a:rPr lang="en-US" dirty="0" err="1"/>
              <a:t>slechter</a:t>
            </a:r>
            <a:r>
              <a:rPr lang="en-US" dirty="0"/>
              <a:t> de matching </a:t>
            </a:r>
            <a:r>
              <a:rPr lang="en-US" dirty="0" err="1"/>
              <a:t>zal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.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rekening</a:t>
            </a:r>
            <a:r>
              <a:rPr lang="en-US" dirty="0"/>
              <a:t> mee </a:t>
            </a:r>
            <a:r>
              <a:rPr lang="en-US" dirty="0" err="1"/>
              <a:t>houden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Praktische</a:t>
            </a:r>
            <a:r>
              <a:rPr lang="en-US" dirty="0"/>
              <a:t> </a:t>
            </a:r>
            <a:r>
              <a:rPr lang="en-US" dirty="0" err="1"/>
              <a:t>zaken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later</a:t>
            </a:r>
          </a:p>
          <a:p>
            <a:pPr lvl="1"/>
            <a:r>
              <a:rPr lang="en-US" dirty="0" err="1"/>
              <a:t>Rekening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 met </a:t>
            </a:r>
            <a:r>
              <a:rPr lang="en-US" dirty="0" err="1"/>
              <a:t>grootte</a:t>
            </a:r>
            <a:r>
              <a:rPr lang="en-US" dirty="0"/>
              <a:t> van patch</a:t>
            </a:r>
          </a:p>
          <a:p>
            <a:pPr lvl="1"/>
            <a:r>
              <a:rPr lang="en-US" dirty="0" err="1"/>
              <a:t>Rekening</a:t>
            </a:r>
            <a:r>
              <a:rPr lang="en-US" dirty="0"/>
              <a:t> </a:t>
            </a:r>
            <a:r>
              <a:rPr lang="en-US" dirty="0" err="1"/>
              <a:t>houden</a:t>
            </a:r>
            <a:r>
              <a:rPr lang="en-US" dirty="0"/>
              <a:t> met rand van source </a:t>
            </a:r>
            <a:r>
              <a:rPr lang="en-US" dirty="0" err="1"/>
              <a:t>materiaal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A3EB5-72C8-4E1D-B59A-329E96C52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A31C0-D1CE-4F52-BD03-F422F68A2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F9A545-C376-490A-8CEB-B825DC313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21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F23979-251E-4CDE-AF7D-9AB28455F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072" y="1359036"/>
            <a:ext cx="7955855" cy="446405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1AAB9-0DA0-4D70-A66E-888DFB08F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DB5A5-04E9-44DC-805B-4D126F995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2B6FA9D-D00D-4CA6-80E9-36EAF543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Korte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44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81A4F2-D154-4D83-9657-102D7673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39D89-397E-48FC-BF7E-3A1B0883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662BB-92E1-4A83-9B6E-CEB578C8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9603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DED518-1726-49F4-94AC-89DFFC2D7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970" y="1396629"/>
            <a:ext cx="11447267" cy="4464000"/>
          </a:xfrm>
        </p:spPr>
        <p:txBody>
          <a:bodyPr>
            <a:normAutofit/>
          </a:bodyPr>
          <a:lstStyle/>
          <a:p>
            <a:r>
              <a:rPr lang="en-US" dirty="0" err="1"/>
              <a:t>Iseringhausen</a:t>
            </a:r>
            <a:r>
              <a:rPr lang="en-US" dirty="0"/>
              <a:t>, J., </a:t>
            </a:r>
            <a:r>
              <a:rPr lang="en-US" dirty="0" err="1"/>
              <a:t>Weinmann</a:t>
            </a:r>
            <a:r>
              <a:rPr lang="en-US" dirty="0"/>
              <a:t>, M., Huang, W., &amp; Hullin, M. (2020). Computational Parquetry: Fabricated Style Transfer with Wood Pixels</a:t>
            </a:r>
            <a:r>
              <a:rPr lang="en-US" i="1" dirty="0"/>
              <a:t>. ACM Trans. Graph., 39(2).</a:t>
            </a:r>
            <a:br>
              <a:rPr lang="en-US" i="1" dirty="0"/>
            </a:br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EEE717-8035-450B-A167-CAC5A0AA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411A95-9718-4513-A70C-50E864DE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43056A-4592-46AD-AD15-64307268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6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C773D3-A07C-40E4-9357-7DE0D022F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Histogram matching</a:t>
            </a:r>
          </a:p>
          <a:p>
            <a:r>
              <a:rPr lang="nl-NL" dirty="0"/>
              <a:t>Features</a:t>
            </a:r>
          </a:p>
          <a:p>
            <a:r>
              <a:rPr lang="nl-NL" dirty="0"/>
              <a:t>Seedpoints</a:t>
            </a:r>
          </a:p>
          <a:p>
            <a:pPr lvl="1"/>
            <a:r>
              <a:rPr lang="nl-NL" dirty="0"/>
              <a:t>Target</a:t>
            </a:r>
          </a:p>
          <a:p>
            <a:pPr lvl="1"/>
            <a:r>
              <a:rPr lang="nl-NL" dirty="0"/>
              <a:t>Source</a:t>
            </a:r>
          </a:p>
          <a:p>
            <a:r>
              <a:rPr lang="nl-NL" dirty="0"/>
              <a:t>Patches</a:t>
            </a:r>
          </a:p>
          <a:p>
            <a:r>
              <a:rPr lang="nl-NL" dirty="0"/>
              <a:t>Eerste poging</a:t>
            </a:r>
          </a:p>
          <a:p>
            <a:r>
              <a:rPr lang="nl-NL" dirty="0"/>
              <a:t>ToDo</a:t>
            </a:r>
          </a:p>
          <a:p>
            <a:r>
              <a:rPr lang="nl-NL" dirty="0"/>
              <a:t>Demo</a:t>
            </a:r>
          </a:p>
          <a:p>
            <a:endParaRPr lang="nl-NL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AC469-8F25-45AE-9847-DFD948D17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FDB8-ED8D-4D0D-A14F-F3C56B11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7DBB31-DA36-4412-BCDC-E7057F3F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Inhoud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5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59C5C-E346-4F8D-B896-8EB05901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359036"/>
            <a:ext cx="11041200" cy="4464000"/>
          </a:xfrm>
        </p:spPr>
        <p:txBody>
          <a:bodyPr/>
          <a:lstStyle/>
          <a:p>
            <a:r>
              <a:rPr lang="en-US" dirty="0" err="1"/>
              <a:t>Woodpixel</a:t>
            </a:r>
            <a:r>
              <a:rPr lang="en-US" dirty="0"/>
              <a:t> [1]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926838-FB51-4708-A66C-FA57C0E5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02179-E03A-44B7-9774-3445957F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7A6B97-DC7A-4F4B-8902-BDCBE24F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Originele paper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07ACC-EAEA-49D9-A0F5-788020DD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995" y="0"/>
            <a:ext cx="5024005" cy="62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AA4D8-A88F-4BEB-AB56-7ED113E9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40" y="2247078"/>
            <a:ext cx="2536778" cy="1766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983CD4-6FE5-4F27-9495-8B5FE21A3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2"/>
          <a:stretch/>
        </p:blipFill>
        <p:spPr>
          <a:xfrm>
            <a:off x="402600" y="4013286"/>
            <a:ext cx="2513239" cy="1809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397B85-A507-46EC-8C52-95A70A025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708" y="2977658"/>
            <a:ext cx="2672182" cy="18170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B38751-062F-4B6D-B4C1-6F4351F4E02A}"/>
              </a:ext>
            </a:extLst>
          </p:cNvPr>
          <p:cNvCxnSpPr>
            <a:cxnSpLocks/>
          </p:cNvCxnSpPr>
          <p:nvPr/>
        </p:nvCxnSpPr>
        <p:spPr>
          <a:xfrm>
            <a:off x="3033422" y="3130182"/>
            <a:ext cx="433425" cy="756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9196B6-A5D6-464D-BD0A-A90E914C3FE3}"/>
              </a:ext>
            </a:extLst>
          </p:cNvPr>
          <p:cNvCxnSpPr>
            <a:cxnSpLocks/>
          </p:cNvCxnSpPr>
          <p:nvPr/>
        </p:nvCxnSpPr>
        <p:spPr>
          <a:xfrm flipV="1">
            <a:off x="2986458" y="4006239"/>
            <a:ext cx="480504" cy="1031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1FF1EE-76BD-459B-95CE-623D866CD72E}"/>
              </a:ext>
            </a:extLst>
          </p:cNvPr>
          <p:cNvCxnSpPr>
            <a:cxnSpLocks/>
          </p:cNvCxnSpPr>
          <p:nvPr/>
        </p:nvCxnSpPr>
        <p:spPr>
          <a:xfrm>
            <a:off x="3548619" y="3952959"/>
            <a:ext cx="674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AD5F5C-1455-4A1C-B5BD-B36AE9AACF75}"/>
                  </a:ext>
                </a:extLst>
              </p:cNvPr>
              <p:cNvSpPr txBox="1"/>
              <p:nvPr/>
            </p:nvSpPr>
            <p:spPr>
              <a:xfrm>
                <a:off x="2980463" y="2700659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AD5F5C-1455-4A1C-B5BD-B36AE9AAC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63" y="2700659"/>
                <a:ext cx="238014" cy="276999"/>
              </a:xfrm>
              <a:prstGeom prst="rect">
                <a:avLst/>
              </a:prstGeom>
              <a:blipFill>
                <a:blip r:embed="rId6"/>
                <a:stretch>
                  <a:fillRect l="-23077" r="-256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D857C6-E906-422B-81FA-DA3D590108E5}"/>
                  </a:ext>
                </a:extLst>
              </p:cNvPr>
              <p:cNvSpPr txBox="1"/>
              <p:nvPr/>
            </p:nvSpPr>
            <p:spPr>
              <a:xfrm>
                <a:off x="2952980" y="5093182"/>
                <a:ext cx="265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D857C6-E906-422B-81FA-DA3D59010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0" y="5093182"/>
                <a:ext cx="265777" cy="276999"/>
              </a:xfrm>
              <a:prstGeom prst="rect">
                <a:avLst/>
              </a:prstGeom>
              <a:blipFill>
                <a:blip r:embed="rId7"/>
                <a:stretch>
                  <a:fillRect l="-18182" r="-227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06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F02A2F0-0635-4F6D-99CF-572F65A03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801543" cy="4464000"/>
          </a:xfrm>
        </p:spPr>
        <p:txBody>
          <a:bodyPr/>
          <a:lstStyle/>
          <a:p>
            <a:r>
              <a:rPr lang="en-US" dirty="0"/>
              <a:t>CDF-based histogram </a:t>
            </a:r>
            <a:r>
              <a:rPr lang="en-US" dirty="0" err="1"/>
              <a:t>equalisatie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Interpolatie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</a:t>
            </a:r>
            <a:r>
              <a:rPr lang="en-US" dirty="0" err="1"/>
              <a:t>origineel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equalisatie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915D77-AFAA-44E2-8C82-9FEE83279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FEB14-9F52-4ABD-B0AE-9D2E3318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4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727B7-A989-4B11-B776-4B4B48C2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Histogram matching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9158C-5175-4206-AA99-A3E7BA5E4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358" y="261027"/>
            <a:ext cx="5839562" cy="2789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1F55D4-194E-4880-8A77-4095211A9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358" y="3149722"/>
            <a:ext cx="5833603" cy="27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84627-B015-4FFC-A51A-358F418E6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BABA-976A-4BB5-8408-7CB2494C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438C62-90C9-4081-A25F-28CCB00BB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62000"/>
            <a:ext cx="11041200" cy="1152000"/>
          </a:xfrm>
        </p:spPr>
        <p:txBody>
          <a:bodyPr/>
          <a:lstStyle/>
          <a:p>
            <a:r>
              <a:rPr lang="nl-NL" dirty="0"/>
              <a:t>Features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2EB71-3F41-4314-B299-8BACCF4B8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2606216" cy="4464000"/>
          </a:xfrm>
        </p:spPr>
        <p:txBody>
          <a:bodyPr/>
          <a:lstStyle/>
          <a:p>
            <a:r>
              <a:rPr lang="nl-NL" dirty="0"/>
              <a:t>Sobel X</a:t>
            </a:r>
          </a:p>
          <a:p>
            <a:r>
              <a:rPr lang="nl-NL" dirty="0"/>
              <a:t>Sobel Y</a:t>
            </a:r>
          </a:p>
          <a:p>
            <a:r>
              <a:rPr lang="nl-NL" dirty="0"/>
              <a:t>Sobel XY</a:t>
            </a:r>
          </a:p>
          <a:p>
            <a:r>
              <a:rPr lang="nl-NL" dirty="0"/>
              <a:t>Canny</a:t>
            </a:r>
          </a:p>
          <a:p>
            <a:endParaRPr lang="nl-NL" dirty="0"/>
          </a:p>
          <a:p>
            <a:r>
              <a:rPr lang="nl-NL" dirty="0"/>
              <a:t>Intensity (equalized)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F8D89-C8EF-44EF-845A-D3468294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216" y="1309687"/>
            <a:ext cx="88201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CAB92-A444-41C4-9F87-606F8C0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BF33-CED2-4C72-87F6-81BCAFB5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7DCECC-DEF7-441D-8759-26AFFC83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Seedpoints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31B3F5-FBFC-49BF-ADBD-3ADDE6BEE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237630" cy="4464000"/>
          </a:xfrm>
        </p:spPr>
        <p:txBody>
          <a:bodyPr/>
          <a:lstStyle/>
          <a:p>
            <a:r>
              <a:rPr lang="nl-NL" dirty="0"/>
              <a:t>Markeert intiële locatie van de target en source patch</a:t>
            </a:r>
          </a:p>
          <a:p>
            <a:endParaRPr lang="nl-NL" dirty="0"/>
          </a:p>
          <a:p>
            <a:r>
              <a:rPr lang="nl-NL" dirty="0"/>
              <a:t>Opgeslagen in volgorde van interesse van target patch</a:t>
            </a:r>
          </a:p>
          <a:p>
            <a:endParaRPr lang="nl-NL" dirty="0"/>
          </a:p>
          <a:p>
            <a:r>
              <a:rPr lang="nl-NL" dirty="0"/>
              <a:t>Bevat een offset in source en target, een size en de patch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7774D9-11BE-4F05-AA7B-43B29B8EB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00" y="112033"/>
            <a:ext cx="7010400" cy="35718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887E04-2847-4E57-8C04-535BE9F4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760" y="3722854"/>
            <a:ext cx="4237630" cy="245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97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7E96F-51DF-4230-9A38-EA92EF49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5B1C3-BF0B-4B43-982A-9749957B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34FBC2-9209-45B4-A058-CEAEA82B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Seedpoints: target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ECD0F2-95E3-41DB-8BEE-DD9F7670B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00" y="1359036"/>
            <a:ext cx="5006603" cy="4464000"/>
          </a:xfrm>
        </p:spPr>
        <p:txBody>
          <a:bodyPr/>
          <a:lstStyle/>
          <a:p>
            <a:r>
              <a:rPr lang="nl-NL" dirty="0"/>
              <a:t>Op basis van salience</a:t>
            </a:r>
          </a:p>
          <a:p>
            <a:r>
              <a:rPr lang="nl-NL" dirty="0"/>
              <a:t>Twee methodes:</a:t>
            </a:r>
          </a:p>
          <a:p>
            <a:pPr lvl="1"/>
            <a:r>
              <a:rPr lang="nl-NL" dirty="0"/>
              <a:t>Sequentiele search in salience map met minimale interdistance</a:t>
            </a:r>
          </a:p>
          <a:p>
            <a:pPr lvl="2"/>
            <a:r>
              <a:rPr lang="nl-NL" dirty="0"/>
              <a:t>Snelheid gelimiteerd door mask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Grid based methode</a:t>
            </a:r>
            <a:r>
              <a:rPr lang="en-US" dirty="0"/>
              <a:t>: </a:t>
            </a:r>
            <a:r>
              <a:rPr lang="en-US" dirty="0" err="1"/>
              <a:t>interessant</a:t>
            </a:r>
            <a:r>
              <a:rPr lang="en-US" dirty="0"/>
              <a:t> punt in </a:t>
            </a:r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cel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2B385-FBA3-4B82-A6EF-D9A61568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701" y="283634"/>
            <a:ext cx="6029844" cy="2924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4DDF24-9671-457A-B62E-03725798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327" y="3327470"/>
            <a:ext cx="2742890" cy="2787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DBF880-739A-4689-A931-DAC840501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244" y="3327470"/>
            <a:ext cx="2757676" cy="27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6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48F6C-4DBA-4B1F-B74C-7CFB89384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BFDF3-509C-46DA-9BC8-4EAB356C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0BA6DF-F86C-45EB-ACB0-17321536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Seedpoints: source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72BDCC-C9BA-42E7-ACE0-780424AC4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357705" cy="4464000"/>
          </a:xfrm>
        </p:spPr>
        <p:txBody>
          <a:bodyPr/>
          <a:lstStyle/>
          <a:p>
            <a:r>
              <a:rPr lang="nl-NL" dirty="0"/>
              <a:t>Source posities worden verplaatst naar veelbelovende locaties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6DADA8-37B3-41A2-BDD2-74CD331E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95" y="0"/>
            <a:ext cx="5673119" cy="2939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40898C-E056-4893-914A-2B1ADD5E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96" y="3315235"/>
            <a:ext cx="5673119" cy="289476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D205C4-DB54-4615-A8FE-D06CF9837D3C}"/>
              </a:ext>
            </a:extLst>
          </p:cNvPr>
          <p:cNvCxnSpPr>
            <a:cxnSpLocks/>
          </p:cNvCxnSpPr>
          <p:nvPr/>
        </p:nvCxnSpPr>
        <p:spPr>
          <a:xfrm>
            <a:off x="9094854" y="2947743"/>
            <a:ext cx="0" cy="375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23A5F7-A453-422D-A07B-C51421F57F85}"/>
              </a:ext>
            </a:extLst>
          </p:cNvPr>
          <p:cNvCxnSpPr/>
          <p:nvPr/>
        </p:nvCxnSpPr>
        <p:spPr>
          <a:xfrm>
            <a:off x="7237927" y="972355"/>
            <a:ext cx="1004552" cy="2678806"/>
          </a:xfrm>
          <a:prstGeom prst="straightConnector1">
            <a:avLst/>
          </a:prstGeom>
          <a:ln w="28575">
            <a:solidFill>
              <a:srgbClr val="FF6B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8E7910-FE07-4CD0-BBC0-39EF8C2F7851}"/>
              </a:ext>
            </a:extLst>
          </p:cNvPr>
          <p:cNvCxnSpPr>
            <a:cxnSpLocks/>
          </p:cNvCxnSpPr>
          <p:nvPr/>
        </p:nvCxnSpPr>
        <p:spPr>
          <a:xfrm flipH="1">
            <a:off x="6606863" y="972355"/>
            <a:ext cx="1693571" cy="329055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E5558C2-BE32-473E-871E-3F99779B1341}"/>
              </a:ext>
            </a:extLst>
          </p:cNvPr>
          <p:cNvCxnSpPr>
            <a:cxnSpLocks/>
          </p:cNvCxnSpPr>
          <p:nvPr/>
        </p:nvCxnSpPr>
        <p:spPr>
          <a:xfrm>
            <a:off x="7350125" y="1624013"/>
            <a:ext cx="1529858" cy="2851395"/>
          </a:xfrm>
          <a:prstGeom prst="straightConnector1">
            <a:avLst/>
          </a:prstGeom>
          <a:ln w="28575">
            <a:solidFill>
              <a:srgbClr val="FFA60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70E698-7B94-44CD-BF73-6B101FB933FC}"/>
              </a:ext>
            </a:extLst>
          </p:cNvPr>
          <p:cNvCxnSpPr>
            <a:cxnSpLocks/>
          </p:cNvCxnSpPr>
          <p:nvPr/>
        </p:nvCxnSpPr>
        <p:spPr>
          <a:xfrm>
            <a:off x="7740203" y="2054180"/>
            <a:ext cx="1139780" cy="2904186"/>
          </a:xfrm>
          <a:prstGeom prst="straightConnector1">
            <a:avLst/>
          </a:prstGeom>
          <a:ln w="28575">
            <a:solidFill>
              <a:srgbClr val="FF37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79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62E65D50-36CB-4B20-890E-99952B1E027E}"/>
              </a:ext>
            </a:extLst>
          </p:cNvPr>
          <p:cNvGrpSpPr/>
          <p:nvPr/>
        </p:nvGrpSpPr>
        <p:grpSpPr>
          <a:xfrm>
            <a:off x="10113431" y="1963325"/>
            <a:ext cx="2019300" cy="2047875"/>
            <a:chOff x="10172700" y="2271946"/>
            <a:chExt cx="2019300" cy="204787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07BDF21-E4CD-4492-8DFA-B462778E36F7}"/>
                </a:ext>
              </a:extLst>
            </p:cNvPr>
            <p:cNvGrpSpPr/>
            <p:nvPr/>
          </p:nvGrpSpPr>
          <p:grpSpPr>
            <a:xfrm>
              <a:off x="10172700" y="2271946"/>
              <a:ext cx="2019300" cy="2047875"/>
              <a:chOff x="7143253" y="2759205"/>
              <a:chExt cx="2019300" cy="204787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CF99EE2-7A17-42A4-936C-822D42A26C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43253" y="2759205"/>
                <a:ext cx="2019300" cy="204787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2DD1E40-1F57-4BAB-A973-311C1E7E9BBE}"/>
                  </a:ext>
                </a:extLst>
              </p:cNvPr>
              <p:cNvSpPr/>
              <p:nvPr/>
            </p:nvSpPr>
            <p:spPr>
              <a:xfrm>
                <a:off x="7198360" y="2764285"/>
                <a:ext cx="264668" cy="25323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A5EA591-1CC2-4D4B-9963-A61C2FDB6BCB}"/>
                </a:ext>
              </a:extLst>
            </p:cNvPr>
            <p:cNvCxnSpPr/>
            <p:nvPr/>
          </p:nvCxnSpPr>
          <p:spPr>
            <a:xfrm>
              <a:off x="10500469" y="2403255"/>
              <a:ext cx="129119" cy="7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962DB26-1C78-4006-A361-D9000A705E7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0141" y="2524872"/>
              <a:ext cx="0" cy="1383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48F6C-4DBA-4B1F-B74C-7CFB89384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BFDF3-509C-46DA-9BC8-4EAB356C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0BA6DF-F86C-45EB-ACB0-17321536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Seedpoints: source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72BDCC-C9BA-42E7-ACE0-780424AC4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357705" cy="4464000"/>
          </a:xfrm>
        </p:spPr>
        <p:txBody>
          <a:bodyPr/>
          <a:lstStyle/>
          <a:p>
            <a:r>
              <a:rPr lang="nl-NL" dirty="0"/>
              <a:t>Source posities worden verplaatst naar veelbelovende locaties</a:t>
            </a:r>
          </a:p>
          <a:p>
            <a:pPr lvl="1"/>
            <a:r>
              <a:rPr lang="nl-NL" dirty="0"/>
              <a:t>Snelheid gelimiteerd door mask (seedpoint source locatie kan maar 1 keer gebruikt worden)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4703DF-CC12-416A-9FB3-93C603491620}"/>
              </a:ext>
            </a:extLst>
          </p:cNvPr>
          <p:cNvGrpSpPr/>
          <p:nvPr/>
        </p:nvGrpSpPr>
        <p:grpSpPr>
          <a:xfrm>
            <a:off x="7824543" y="1958692"/>
            <a:ext cx="1982672" cy="2057139"/>
            <a:chOff x="9588375" y="2732005"/>
            <a:chExt cx="2028825" cy="21050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9E74B45-D06B-4343-B557-629BFB515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8375" y="2732005"/>
              <a:ext cx="2028825" cy="210502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6E73868-E9C3-43E8-AE4F-B6A06DE1D8DC}"/>
                </a:ext>
              </a:extLst>
            </p:cNvPr>
            <p:cNvSpPr/>
            <p:nvPr/>
          </p:nvSpPr>
          <p:spPr>
            <a:xfrm>
              <a:off x="9631061" y="2742165"/>
              <a:ext cx="264668" cy="25323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C75CEB-A904-477C-8E1F-B88DAB768202}"/>
              </a:ext>
            </a:extLst>
          </p:cNvPr>
          <p:cNvGrpSpPr/>
          <p:nvPr/>
        </p:nvGrpSpPr>
        <p:grpSpPr>
          <a:xfrm>
            <a:off x="8580226" y="84590"/>
            <a:ext cx="1819275" cy="1809750"/>
            <a:chOff x="8530200" y="324894"/>
            <a:chExt cx="1819275" cy="18097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C1398C-1285-45AA-8029-28B14B88F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0200" y="324894"/>
              <a:ext cx="1819275" cy="180975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5F0782C-97C9-4659-9B94-54BD64EC43E3}"/>
                </a:ext>
              </a:extLst>
            </p:cNvPr>
            <p:cNvSpPr/>
            <p:nvPr/>
          </p:nvSpPr>
          <p:spPr>
            <a:xfrm>
              <a:off x="8605519" y="1337735"/>
              <a:ext cx="784013" cy="7501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AEA4E46-E115-4A32-99CF-BBD9ACDA99D6}"/>
                </a:ext>
              </a:extLst>
            </p:cNvPr>
            <p:cNvSpPr/>
            <p:nvPr/>
          </p:nvSpPr>
          <p:spPr>
            <a:xfrm>
              <a:off x="9464851" y="1328301"/>
              <a:ext cx="784013" cy="7501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A14679-4032-425E-AA6A-05B8E6722F67}"/>
              </a:ext>
            </a:extLst>
          </p:cNvPr>
          <p:cNvCxnSpPr>
            <a:cxnSpLocks/>
          </p:cNvCxnSpPr>
          <p:nvPr/>
        </p:nvCxnSpPr>
        <p:spPr>
          <a:xfrm flipH="1">
            <a:off x="7865987" y="1087997"/>
            <a:ext cx="789559" cy="870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C490276-A166-4457-B98D-7AB1D2E551EB}"/>
              </a:ext>
            </a:extLst>
          </p:cNvPr>
          <p:cNvCxnSpPr>
            <a:cxnSpLocks/>
          </p:cNvCxnSpPr>
          <p:nvPr/>
        </p:nvCxnSpPr>
        <p:spPr>
          <a:xfrm flipH="1">
            <a:off x="8132899" y="1847576"/>
            <a:ext cx="1306660" cy="3740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489A6D-4BFD-4424-A779-6813CCCB2C34}"/>
              </a:ext>
            </a:extLst>
          </p:cNvPr>
          <p:cNvCxnSpPr>
            <a:cxnSpLocks/>
          </p:cNvCxnSpPr>
          <p:nvPr/>
        </p:nvCxnSpPr>
        <p:spPr>
          <a:xfrm>
            <a:off x="9514877" y="1838142"/>
            <a:ext cx="660055" cy="3834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71383AA-69F7-46FA-9A96-496BA08D320D}"/>
              </a:ext>
            </a:extLst>
          </p:cNvPr>
          <p:cNvCxnSpPr>
            <a:cxnSpLocks/>
          </p:cNvCxnSpPr>
          <p:nvPr/>
        </p:nvCxnSpPr>
        <p:spPr>
          <a:xfrm>
            <a:off x="10298890" y="1087997"/>
            <a:ext cx="134316" cy="8909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8E38FC-19A3-4E9D-8BF5-7830257B2B54}"/>
              </a:ext>
            </a:extLst>
          </p:cNvPr>
          <p:cNvCxnSpPr>
            <a:stCxn id="22" idx="3"/>
          </p:cNvCxnSpPr>
          <p:nvPr/>
        </p:nvCxnSpPr>
        <p:spPr>
          <a:xfrm>
            <a:off x="8124905" y="2092358"/>
            <a:ext cx="129119" cy="7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77986FE-4A77-4E7E-98CA-789FF8799146}"/>
              </a:ext>
            </a:extLst>
          </p:cNvPr>
          <p:cNvCxnSpPr>
            <a:cxnSpLocks/>
          </p:cNvCxnSpPr>
          <p:nvPr/>
        </p:nvCxnSpPr>
        <p:spPr>
          <a:xfrm>
            <a:off x="7995581" y="2221640"/>
            <a:ext cx="0" cy="1383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5AD217F-81BA-4577-AD00-B2A37D823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052" y="633633"/>
            <a:ext cx="1905000" cy="71437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CD97EA-0C22-4EE8-931A-6F54129FE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543" y="4210651"/>
            <a:ext cx="1982672" cy="19573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9C57DC-3E97-4D94-B28F-57D52C43A4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3431" y="4185251"/>
            <a:ext cx="2019300" cy="20169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224D377-CA29-496B-988B-F097A8D70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9881" y="3626298"/>
            <a:ext cx="2432228" cy="2487374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30905EB-727A-423F-9512-F8AC841D6485}"/>
              </a:ext>
            </a:extLst>
          </p:cNvPr>
          <p:cNvCxnSpPr>
            <a:stCxn id="11" idx="2"/>
            <a:endCxn id="45" idx="0"/>
          </p:cNvCxnSpPr>
          <p:nvPr/>
        </p:nvCxnSpPr>
        <p:spPr>
          <a:xfrm>
            <a:off x="8815879" y="4015831"/>
            <a:ext cx="0" cy="1948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E9F23C4-FC75-4E7C-A259-EA3D0FAF7249}"/>
              </a:ext>
            </a:extLst>
          </p:cNvPr>
          <p:cNvCxnSpPr>
            <a:stCxn id="9" idx="2"/>
            <a:endCxn id="47" idx="0"/>
          </p:cNvCxnSpPr>
          <p:nvPr/>
        </p:nvCxnSpPr>
        <p:spPr>
          <a:xfrm>
            <a:off x="11123081" y="4011200"/>
            <a:ext cx="0" cy="174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ross 61">
            <a:extLst>
              <a:ext uri="{FF2B5EF4-FFF2-40B4-BE49-F238E27FC236}">
                <a16:creationId xmlns:a16="http://schemas.microsoft.com/office/drawing/2014/main" id="{EF052B90-3515-4A21-B35F-CBBCEF30A234}"/>
              </a:ext>
            </a:extLst>
          </p:cNvPr>
          <p:cNvSpPr/>
          <p:nvPr/>
        </p:nvSpPr>
        <p:spPr>
          <a:xfrm>
            <a:off x="9842542" y="5030176"/>
            <a:ext cx="235562" cy="235562"/>
          </a:xfrm>
          <a:prstGeom prst="plus">
            <a:avLst>
              <a:gd name="adj" fmla="val 38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0B4DDB-6699-4BF0-B9FF-BB0954B859B2}"/>
              </a:ext>
            </a:extLst>
          </p:cNvPr>
          <p:cNvCxnSpPr>
            <a:cxnSpLocks/>
          </p:cNvCxnSpPr>
          <p:nvPr/>
        </p:nvCxnSpPr>
        <p:spPr>
          <a:xfrm flipH="1" flipV="1">
            <a:off x="7045960" y="4949675"/>
            <a:ext cx="690881" cy="2873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7A39465-63CF-4907-82FF-ACAD8547ECA7}"/>
              </a:ext>
            </a:extLst>
          </p:cNvPr>
          <p:cNvSpPr/>
          <p:nvPr/>
        </p:nvSpPr>
        <p:spPr>
          <a:xfrm>
            <a:off x="6397107" y="3872879"/>
            <a:ext cx="149406" cy="142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7995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First intermediate presentation</Template>
  <TotalTime>0</TotalTime>
  <Words>599</Words>
  <Application>Microsoft Office PowerPoint</Application>
  <PresentationFormat>Widescreen</PresentationFormat>
  <Paragraphs>152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KU Leuven</vt:lpstr>
      <vt:lpstr>KU Leuven Sedes</vt:lpstr>
      <vt:lpstr>Tweede tussentijdse presentatie  Parket Style Transfer: Afbeeldingen Hercreëren met Houten Pixels</vt:lpstr>
      <vt:lpstr>Inhoud</vt:lpstr>
      <vt:lpstr>Originele paper</vt:lpstr>
      <vt:lpstr>Histogram matching</vt:lpstr>
      <vt:lpstr>Features</vt:lpstr>
      <vt:lpstr>Seedpoints</vt:lpstr>
      <vt:lpstr>Seedpoints: target</vt:lpstr>
      <vt:lpstr>Seedpoints: source</vt:lpstr>
      <vt:lpstr>Seedpoints: source</vt:lpstr>
      <vt:lpstr>Patches</vt:lpstr>
      <vt:lpstr>Patches</vt:lpstr>
      <vt:lpstr>Eerste poging</vt:lpstr>
      <vt:lpstr>ToDo</vt:lpstr>
      <vt:lpstr>ToDo</vt:lpstr>
      <vt:lpstr>ToDo</vt:lpstr>
      <vt:lpstr>Korte demo</vt:lpstr>
      <vt:lpstr>Vragen?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2021-12-17T16:48:11Z</dcterms:created>
  <dcterms:modified xsi:type="dcterms:W3CDTF">2021-12-20T11:47:24Z</dcterms:modified>
</cp:coreProperties>
</file>